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8288000" cy="10287000"/>
  <p:notesSz cx="6858000" cy="9144000"/>
  <p:embeddedFontLst>
    <p:embeddedFont>
      <p:font typeface="Monda Bold" charset="1" panose="02000803000000000000"/>
      <p:regular r:id="rId15"/>
    </p:embeddedFont>
    <p:embeddedFont>
      <p:font typeface="Monda" charset="1" panose="0200050300000000000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7.png" Type="http://schemas.openxmlformats.org/officeDocument/2006/relationships/image"/><Relationship Id="rId8" Target="../media/image6.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7.png" Type="http://schemas.openxmlformats.org/officeDocument/2006/relationships/image"/><Relationship Id="rId8" Target="../media/image6.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6.png" Type="http://schemas.openxmlformats.org/officeDocument/2006/relationships/image"/><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 Id="rId9"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10.png" Type="http://schemas.openxmlformats.org/officeDocument/2006/relationships/image"/><Relationship Id="rId8" Target="../media/image7.png" Type="http://schemas.openxmlformats.org/officeDocument/2006/relationships/image"/><Relationship Id="rId9"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7.png" Type="http://schemas.openxmlformats.org/officeDocument/2006/relationships/image"/><Relationship Id="rId8" Target="../media/image6.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7.png" Type="http://schemas.openxmlformats.org/officeDocument/2006/relationships/image"/><Relationship Id="rId8" Target="../media/image6.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7.png" Type="http://schemas.openxmlformats.org/officeDocument/2006/relationships/image"/><Relationship Id="rId8" Target="../media/image6.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7"/>
            <a:stretch>
              <a:fillRect l="-1840" t="0" r="-834222" b="0"/>
            </a:stretch>
          </a:blipFill>
        </p:spPr>
      </p:sp>
      <p:sp>
        <p:nvSpPr>
          <p:cNvPr name="Freeform 8" id="8"/>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8"/>
            <a:stretch>
              <a:fillRect l="0" t="0" r="0" b="0"/>
            </a:stretch>
          </a:blipFill>
        </p:spPr>
      </p:sp>
      <p:sp>
        <p:nvSpPr>
          <p:cNvPr name="TextBox 9" id="9"/>
          <p:cNvSpPr txBox="true"/>
          <p:nvPr/>
        </p:nvSpPr>
        <p:spPr>
          <a:xfrm rot="0">
            <a:off x="4415704" y="1548010"/>
            <a:ext cx="10790215" cy="1368424"/>
          </a:xfrm>
          <a:prstGeom prst="rect">
            <a:avLst/>
          </a:prstGeom>
        </p:spPr>
        <p:txBody>
          <a:bodyPr anchor="t" rtlCol="false" tIns="0" lIns="0" bIns="0" rIns="0">
            <a:spAutoFit/>
          </a:bodyPr>
          <a:lstStyle/>
          <a:p>
            <a:pPr algn="ctr">
              <a:lnSpc>
                <a:spcPts val="11200"/>
              </a:lnSpc>
            </a:pPr>
            <a:r>
              <a:rPr lang="en-US" b="true" sz="8000">
                <a:solidFill>
                  <a:srgbClr val="002B58"/>
                </a:solidFill>
                <a:latin typeface="Monda Bold"/>
                <a:ea typeface="Monda Bold"/>
                <a:cs typeface="Monda Bold"/>
                <a:sym typeface="Monda Bold"/>
              </a:rPr>
              <a:t>TNWISE2026</a:t>
            </a:r>
          </a:p>
        </p:txBody>
      </p:sp>
      <p:sp>
        <p:nvSpPr>
          <p:cNvPr name="TextBox 10" id="10"/>
          <p:cNvSpPr txBox="true"/>
          <p:nvPr/>
        </p:nvSpPr>
        <p:spPr>
          <a:xfrm rot="0">
            <a:off x="580613" y="3049784"/>
            <a:ext cx="17513747" cy="1482848"/>
          </a:xfrm>
          <a:prstGeom prst="rect">
            <a:avLst/>
          </a:prstGeom>
        </p:spPr>
        <p:txBody>
          <a:bodyPr anchor="t" rtlCol="false" tIns="0" lIns="0" bIns="0" rIns="0">
            <a:spAutoFit/>
          </a:bodyPr>
          <a:lstStyle/>
          <a:p>
            <a:pPr algn="ctr">
              <a:lnSpc>
                <a:spcPts val="5943"/>
              </a:lnSpc>
            </a:pPr>
            <a:r>
              <a:rPr lang="en-US" sz="4245">
                <a:solidFill>
                  <a:srgbClr val="002B58"/>
                </a:solidFill>
                <a:latin typeface="Monda"/>
                <a:ea typeface="Monda"/>
                <a:cs typeface="Monda"/>
                <a:sym typeface="Monda"/>
              </a:rPr>
              <a:t>TAMIL NADU HACKATHON FOR WOMEN IN SCIENCE &amp; ENGINEERING</a:t>
            </a:r>
          </a:p>
        </p:txBody>
      </p:sp>
      <p:sp>
        <p:nvSpPr>
          <p:cNvPr name="TextBox 11" id="11"/>
          <p:cNvSpPr txBox="true"/>
          <p:nvPr/>
        </p:nvSpPr>
        <p:spPr>
          <a:xfrm rot="0">
            <a:off x="1028700" y="4868058"/>
            <a:ext cx="1869054" cy="613410"/>
          </a:xfrm>
          <a:prstGeom prst="rect">
            <a:avLst/>
          </a:prstGeom>
        </p:spPr>
        <p:txBody>
          <a:bodyPr anchor="t" rtlCol="false" tIns="0" lIns="0" bIns="0" rIns="0">
            <a:spAutoFit/>
          </a:bodyPr>
          <a:lstStyle/>
          <a:p>
            <a:pPr algn="ctr">
              <a:lnSpc>
                <a:spcPts val="5040"/>
              </a:lnSpc>
            </a:pPr>
            <a:r>
              <a:rPr lang="en-US" b="true" sz="3600">
                <a:solidFill>
                  <a:srgbClr val="002B58"/>
                </a:solidFill>
                <a:latin typeface="Monda Bold"/>
                <a:ea typeface="Monda Bold"/>
                <a:cs typeface="Monda Bold"/>
                <a:sym typeface="Monda Bold"/>
              </a:rPr>
              <a:t>THEME:</a:t>
            </a:r>
          </a:p>
        </p:txBody>
      </p:sp>
      <p:sp>
        <p:nvSpPr>
          <p:cNvPr name="TextBox 12" id="12"/>
          <p:cNvSpPr txBox="true"/>
          <p:nvPr/>
        </p:nvSpPr>
        <p:spPr>
          <a:xfrm rot="0">
            <a:off x="1028700" y="5652918"/>
            <a:ext cx="3158964" cy="613410"/>
          </a:xfrm>
          <a:prstGeom prst="rect">
            <a:avLst/>
          </a:prstGeom>
        </p:spPr>
        <p:txBody>
          <a:bodyPr anchor="t" rtlCol="false" tIns="0" lIns="0" bIns="0" rIns="0">
            <a:spAutoFit/>
          </a:bodyPr>
          <a:lstStyle/>
          <a:p>
            <a:pPr algn="l">
              <a:lnSpc>
                <a:spcPts val="5040"/>
              </a:lnSpc>
            </a:pPr>
            <a:r>
              <a:rPr lang="en-US" sz="3600" b="true">
                <a:solidFill>
                  <a:srgbClr val="002B58"/>
                </a:solidFill>
                <a:latin typeface="Monda Bold"/>
                <a:ea typeface="Monda Bold"/>
                <a:cs typeface="Monda Bold"/>
                <a:sym typeface="Monda Bold"/>
              </a:rPr>
              <a:t>SUB -THEME:</a:t>
            </a:r>
          </a:p>
        </p:txBody>
      </p:sp>
      <p:sp>
        <p:nvSpPr>
          <p:cNvPr name="TextBox 13" id="13"/>
          <p:cNvSpPr txBox="true"/>
          <p:nvPr/>
        </p:nvSpPr>
        <p:spPr>
          <a:xfrm rot="0">
            <a:off x="1028700" y="6437808"/>
            <a:ext cx="2014169" cy="613410"/>
          </a:xfrm>
          <a:prstGeom prst="rect">
            <a:avLst/>
          </a:prstGeom>
        </p:spPr>
        <p:txBody>
          <a:bodyPr anchor="t" rtlCol="false" tIns="0" lIns="0" bIns="0" rIns="0">
            <a:spAutoFit/>
          </a:bodyPr>
          <a:lstStyle/>
          <a:p>
            <a:pPr algn="l">
              <a:lnSpc>
                <a:spcPts val="5040"/>
              </a:lnSpc>
            </a:pPr>
            <a:r>
              <a:rPr lang="en-US" sz="3600" b="true">
                <a:solidFill>
                  <a:srgbClr val="002B58"/>
                </a:solidFill>
                <a:latin typeface="Monda Bold"/>
                <a:ea typeface="Monda Bold"/>
                <a:cs typeface="Monda Bold"/>
                <a:sym typeface="Monda Bold"/>
              </a:rPr>
              <a:t>TITLE:</a:t>
            </a:r>
          </a:p>
        </p:txBody>
      </p:sp>
      <p:sp>
        <p:nvSpPr>
          <p:cNvPr name="TextBox 14" id="14"/>
          <p:cNvSpPr txBox="true"/>
          <p:nvPr/>
        </p:nvSpPr>
        <p:spPr>
          <a:xfrm rot="0">
            <a:off x="1052228" y="7222668"/>
            <a:ext cx="3691051" cy="613410"/>
          </a:xfrm>
          <a:prstGeom prst="rect">
            <a:avLst/>
          </a:prstGeom>
        </p:spPr>
        <p:txBody>
          <a:bodyPr anchor="t" rtlCol="false" tIns="0" lIns="0" bIns="0" rIns="0">
            <a:spAutoFit/>
          </a:bodyPr>
          <a:lstStyle/>
          <a:p>
            <a:pPr algn="l">
              <a:lnSpc>
                <a:spcPts val="5040"/>
              </a:lnSpc>
            </a:pPr>
            <a:r>
              <a:rPr lang="en-US" sz="3600" b="true">
                <a:solidFill>
                  <a:srgbClr val="002B58"/>
                </a:solidFill>
                <a:latin typeface="Monda Bold"/>
                <a:ea typeface="Monda Bold"/>
                <a:cs typeface="Monda Bold"/>
                <a:sym typeface="Monda Bold"/>
              </a:rPr>
              <a:t>REF NUMBER:</a:t>
            </a:r>
          </a:p>
        </p:txBody>
      </p:sp>
      <p:sp>
        <p:nvSpPr>
          <p:cNvPr name="TextBox 15" id="15"/>
          <p:cNvSpPr txBox="true"/>
          <p:nvPr/>
        </p:nvSpPr>
        <p:spPr>
          <a:xfrm rot="0">
            <a:off x="1028700" y="9026703"/>
            <a:ext cx="3691051" cy="613410"/>
          </a:xfrm>
          <a:prstGeom prst="rect">
            <a:avLst/>
          </a:prstGeom>
        </p:spPr>
        <p:txBody>
          <a:bodyPr anchor="t" rtlCol="false" tIns="0" lIns="0" bIns="0" rIns="0">
            <a:spAutoFit/>
          </a:bodyPr>
          <a:lstStyle/>
          <a:p>
            <a:pPr algn="l">
              <a:lnSpc>
                <a:spcPts val="5040"/>
              </a:lnSpc>
            </a:pPr>
            <a:r>
              <a:rPr lang="en-US" sz="3600" b="true">
                <a:solidFill>
                  <a:srgbClr val="002B58"/>
                </a:solidFill>
                <a:latin typeface="Monda Bold"/>
                <a:ea typeface="Monda Bold"/>
                <a:cs typeface="Monda Bold"/>
                <a:sym typeface="Monda Bold"/>
              </a:rPr>
              <a:t>COLLEGE:</a:t>
            </a:r>
          </a:p>
        </p:txBody>
      </p:sp>
      <p:sp>
        <p:nvSpPr>
          <p:cNvPr name="TextBox 16" id="16"/>
          <p:cNvSpPr txBox="true"/>
          <p:nvPr/>
        </p:nvSpPr>
        <p:spPr>
          <a:xfrm rot="0">
            <a:off x="1052228" y="8124685"/>
            <a:ext cx="3691051" cy="613410"/>
          </a:xfrm>
          <a:prstGeom prst="rect">
            <a:avLst/>
          </a:prstGeom>
        </p:spPr>
        <p:txBody>
          <a:bodyPr anchor="t" rtlCol="false" tIns="0" lIns="0" bIns="0" rIns="0">
            <a:spAutoFit/>
          </a:bodyPr>
          <a:lstStyle/>
          <a:p>
            <a:pPr algn="l">
              <a:lnSpc>
                <a:spcPts val="5040"/>
              </a:lnSpc>
            </a:pPr>
            <a:r>
              <a:rPr lang="en-US" sz="3600" b="true">
                <a:solidFill>
                  <a:srgbClr val="002B58"/>
                </a:solidFill>
                <a:latin typeface="Monda Bold"/>
                <a:ea typeface="Monda Bold"/>
                <a:cs typeface="Monda Bold"/>
                <a:sym typeface="Monda Bold"/>
              </a:rPr>
              <a:t>TEAM LEADER:</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517815" y="3802729"/>
            <a:ext cx="11699089" cy="3975009"/>
          </a:xfrm>
          <a:prstGeom prst="rect">
            <a:avLst/>
          </a:prstGeom>
        </p:spPr>
        <p:txBody>
          <a:bodyPr anchor="t" rtlCol="false" tIns="0" lIns="0" bIns="0" rIns="0">
            <a:spAutoFit/>
          </a:bodyPr>
          <a:lstStyle/>
          <a:p>
            <a:pPr algn="ctr">
              <a:lnSpc>
                <a:spcPts val="4555"/>
              </a:lnSpc>
            </a:pPr>
            <a:r>
              <a:rPr lang="en-US" sz="3253">
                <a:solidFill>
                  <a:srgbClr val="002B58"/>
                </a:solidFill>
                <a:latin typeface="Monda"/>
                <a:ea typeface="Monda"/>
                <a:cs typeface="Monda"/>
                <a:sym typeface="Monda"/>
              </a:rPr>
              <a:t>There is a need to identify practical solutions to real-world challenges by applying engineering and scientific knowledge. Existing approaches often lack innovation, scalability, or alignment with societal and industrial needs. This problem requires students to analyze the situation, propose effective solutions, and demonstrate their ideas through structured problem-solving and innovation.</a:t>
            </a:r>
          </a:p>
        </p:txBody>
      </p:sp>
      <p:sp>
        <p:nvSpPr>
          <p:cNvPr name="TextBox 8" id="8"/>
          <p:cNvSpPr txBox="true"/>
          <p:nvPr/>
        </p:nvSpPr>
        <p:spPr>
          <a:xfrm rot="0">
            <a:off x="3517815" y="1848629"/>
            <a:ext cx="12542281"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PROBLEM STATEMENT</a:t>
            </a:r>
          </a:p>
        </p:txBody>
      </p:sp>
      <p:sp>
        <p:nvSpPr>
          <p:cNvPr name="Freeform 9" id="9"/>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7"/>
            <a:stretch>
              <a:fillRect l="0" t="0" r="0" b="0"/>
            </a:stretch>
          </a:blipFill>
        </p:spPr>
      </p:sp>
      <p:sp>
        <p:nvSpPr>
          <p:cNvPr name="Freeform 10" id="10"/>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8"/>
            <a:stretch>
              <a:fillRect l="-1840" t="0" r="-834222"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4307884" y="1910882"/>
            <a:ext cx="9672231"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PROJECT GOALS</a:t>
            </a:r>
          </a:p>
        </p:txBody>
      </p:sp>
      <p:sp>
        <p:nvSpPr>
          <p:cNvPr name="TextBox 8" id="8"/>
          <p:cNvSpPr txBox="true"/>
          <p:nvPr/>
        </p:nvSpPr>
        <p:spPr>
          <a:xfrm rot="0">
            <a:off x="4127566" y="3567200"/>
            <a:ext cx="10032869" cy="5123723"/>
          </a:xfrm>
          <a:prstGeom prst="rect">
            <a:avLst/>
          </a:prstGeom>
        </p:spPr>
        <p:txBody>
          <a:bodyPr anchor="t" rtlCol="false" tIns="0" lIns="0" bIns="0" rIns="0">
            <a:spAutoFit/>
          </a:bodyPr>
          <a:lstStyle/>
          <a:p>
            <a:pPr algn="l" marL="572913" indent="-286457" lvl="1">
              <a:lnSpc>
                <a:spcPts val="3715"/>
              </a:lnSpc>
              <a:buFont typeface="Arial"/>
              <a:buChar char="•"/>
            </a:pPr>
            <a:r>
              <a:rPr lang="en-US" sz="2653">
                <a:solidFill>
                  <a:srgbClr val="002B58"/>
                </a:solidFill>
                <a:latin typeface="Monda"/>
                <a:ea typeface="Monda"/>
                <a:cs typeface="Monda"/>
                <a:sym typeface="Monda"/>
              </a:rPr>
              <a:t>Identify and understand the given problem statement</a:t>
            </a:r>
          </a:p>
          <a:p>
            <a:pPr algn="l" marL="572913" indent="-286457" lvl="1">
              <a:lnSpc>
                <a:spcPts val="3715"/>
              </a:lnSpc>
              <a:buFont typeface="Arial"/>
              <a:buChar char="•"/>
            </a:pPr>
            <a:r>
              <a:rPr lang="en-US" sz="2653">
                <a:solidFill>
                  <a:srgbClr val="002B58"/>
                </a:solidFill>
                <a:latin typeface="Monda"/>
                <a:ea typeface="Monda"/>
                <a:cs typeface="Monda"/>
                <a:sym typeface="Monda"/>
              </a:rPr>
              <a:t>Apply scientific and engineering principles to develop feasible solutions</a:t>
            </a:r>
          </a:p>
          <a:p>
            <a:pPr algn="l" marL="572913" indent="-286457" lvl="1">
              <a:lnSpc>
                <a:spcPts val="3715"/>
              </a:lnSpc>
              <a:buFont typeface="Arial"/>
              <a:buChar char="•"/>
            </a:pPr>
            <a:r>
              <a:rPr lang="en-US" sz="2653">
                <a:solidFill>
                  <a:srgbClr val="002B58"/>
                </a:solidFill>
                <a:latin typeface="Monda"/>
                <a:ea typeface="Monda"/>
                <a:cs typeface="Monda"/>
                <a:sym typeface="Monda"/>
              </a:rPr>
              <a:t>Encourage innovative thinking and creativity</a:t>
            </a:r>
          </a:p>
          <a:p>
            <a:pPr algn="l" marL="572913" indent="-286457" lvl="1">
              <a:lnSpc>
                <a:spcPts val="3715"/>
              </a:lnSpc>
              <a:buFont typeface="Arial"/>
              <a:buChar char="•"/>
            </a:pPr>
            <a:r>
              <a:rPr lang="en-US" sz="2653">
                <a:solidFill>
                  <a:srgbClr val="002B58"/>
                </a:solidFill>
                <a:latin typeface="Monda"/>
                <a:ea typeface="Monda"/>
                <a:cs typeface="Monda"/>
                <a:sym typeface="Monda"/>
              </a:rPr>
              <a:t>Design solutions aligned with real-world and societal needs</a:t>
            </a:r>
          </a:p>
          <a:p>
            <a:pPr algn="l" marL="572913" indent="-286457" lvl="1">
              <a:lnSpc>
                <a:spcPts val="3715"/>
              </a:lnSpc>
              <a:buFont typeface="Arial"/>
              <a:buChar char="•"/>
            </a:pPr>
            <a:r>
              <a:rPr lang="en-US" sz="2653">
                <a:solidFill>
                  <a:srgbClr val="002B58"/>
                </a:solidFill>
                <a:latin typeface="Monda"/>
                <a:ea typeface="Monda"/>
                <a:cs typeface="Monda"/>
                <a:sym typeface="Monda"/>
              </a:rPr>
              <a:t>Enhance teamwork, problem-solving, and presentation skills</a:t>
            </a:r>
          </a:p>
          <a:p>
            <a:pPr algn="l" marL="572913" indent="-286457" lvl="1">
              <a:lnSpc>
                <a:spcPts val="3715"/>
              </a:lnSpc>
              <a:buFont typeface="Arial"/>
              <a:buChar char="•"/>
            </a:pPr>
            <a:r>
              <a:rPr lang="en-US" sz="2653">
                <a:solidFill>
                  <a:srgbClr val="002B58"/>
                </a:solidFill>
                <a:latin typeface="Monda"/>
                <a:ea typeface="Monda"/>
                <a:cs typeface="Monda"/>
                <a:sym typeface="Monda"/>
              </a:rPr>
              <a:t>Demonstrate the proposed solution through models, simulations, or prototypes</a:t>
            </a:r>
          </a:p>
          <a:p>
            <a:pPr algn="l">
              <a:lnSpc>
                <a:spcPts val="3715"/>
              </a:lnSpc>
            </a:pPr>
          </a:p>
        </p:txBody>
      </p:sp>
      <p:sp>
        <p:nvSpPr>
          <p:cNvPr name="Freeform 9" id="9"/>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7"/>
            <a:stretch>
              <a:fillRect l="0" t="0" r="0" b="0"/>
            </a:stretch>
          </a:blipFill>
        </p:spPr>
      </p:sp>
      <p:sp>
        <p:nvSpPr>
          <p:cNvPr name="Freeform 10" id="10"/>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8"/>
            <a:stretch>
              <a:fillRect l="-1840" t="0" r="-834222"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873334" y="4297595"/>
            <a:ext cx="10541331" cy="6261009"/>
          </a:xfrm>
          <a:prstGeom prst="rect">
            <a:avLst/>
          </a:prstGeom>
        </p:spPr>
        <p:txBody>
          <a:bodyPr anchor="t" rtlCol="false" tIns="0" lIns="0" bIns="0" rIns="0">
            <a:spAutoFit/>
          </a:bodyPr>
          <a:lstStyle/>
          <a:p>
            <a:pPr algn="l" marL="702450" indent="-351225" lvl="1">
              <a:lnSpc>
                <a:spcPts val="4555"/>
              </a:lnSpc>
              <a:buFont typeface="Arial"/>
              <a:buChar char="•"/>
            </a:pPr>
            <a:r>
              <a:rPr lang="en-US" sz="3253">
                <a:solidFill>
                  <a:srgbClr val="002B58"/>
                </a:solidFill>
                <a:latin typeface="Monda"/>
                <a:ea typeface="Monda"/>
                <a:cs typeface="Monda"/>
                <a:sym typeface="Monda"/>
              </a:rPr>
              <a:t>Understand and analyze the problem statement</a:t>
            </a:r>
          </a:p>
          <a:p>
            <a:pPr algn="l" marL="702450" indent="-351225" lvl="1">
              <a:lnSpc>
                <a:spcPts val="4555"/>
              </a:lnSpc>
              <a:buFont typeface="Arial"/>
              <a:buChar char="•"/>
            </a:pPr>
            <a:r>
              <a:rPr lang="en-US" sz="3253">
                <a:solidFill>
                  <a:srgbClr val="002B58"/>
                </a:solidFill>
                <a:latin typeface="Monda"/>
                <a:ea typeface="Monda"/>
                <a:cs typeface="Monda"/>
                <a:sym typeface="Monda"/>
              </a:rPr>
              <a:t>Review relevant background information and existing solutions</a:t>
            </a:r>
          </a:p>
          <a:p>
            <a:pPr algn="l" marL="702450" indent="-351225" lvl="1">
              <a:lnSpc>
                <a:spcPts val="4555"/>
              </a:lnSpc>
              <a:buFont typeface="Arial"/>
              <a:buChar char="•"/>
            </a:pPr>
            <a:r>
              <a:rPr lang="en-US" sz="3253">
                <a:solidFill>
                  <a:srgbClr val="002B58"/>
                </a:solidFill>
                <a:latin typeface="Monda"/>
                <a:ea typeface="Monda"/>
                <a:cs typeface="Monda"/>
                <a:sym typeface="Monda"/>
              </a:rPr>
              <a:t>Define objectives and success criteria</a:t>
            </a:r>
          </a:p>
          <a:p>
            <a:pPr algn="l" marL="702450" indent="-351225" lvl="1">
              <a:lnSpc>
                <a:spcPts val="4555"/>
              </a:lnSpc>
              <a:buFont typeface="Arial"/>
              <a:buChar char="•"/>
            </a:pPr>
            <a:r>
              <a:rPr lang="en-US" sz="3253">
                <a:solidFill>
                  <a:srgbClr val="002B58"/>
                </a:solidFill>
                <a:latin typeface="Monda"/>
                <a:ea typeface="Monda"/>
                <a:cs typeface="Monda"/>
                <a:sym typeface="Monda"/>
              </a:rPr>
              <a:t>Develop concepts and possible solution approaches</a:t>
            </a:r>
          </a:p>
          <a:p>
            <a:pPr algn="l" marL="702450" indent="-351225" lvl="1">
              <a:lnSpc>
                <a:spcPts val="4555"/>
              </a:lnSpc>
              <a:buFont typeface="Arial"/>
              <a:buChar char="•"/>
            </a:pPr>
            <a:r>
              <a:rPr lang="en-US" sz="3253">
                <a:solidFill>
                  <a:srgbClr val="002B58"/>
                </a:solidFill>
                <a:latin typeface="Monda"/>
                <a:ea typeface="Monda"/>
                <a:cs typeface="Monda"/>
                <a:sym typeface="Monda"/>
              </a:rPr>
              <a:t>Select the most feasible and effective solution</a:t>
            </a:r>
          </a:p>
          <a:p>
            <a:pPr algn="l" marL="702450" indent="-351225" lvl="1">
              <a:lnSpc>
                <a:spcPts val="4555"/>
              </a:lnSpc>
              <a:buFont typeface="Arial"/>
              <a:buChar char="•"/>
            </a:pPr>
            <a:r>
              <a:rPr lang="en-US" sz="3253">
                <a:solidFill>
                  <a:srgbClr val="002B58"/>
                </a:solidFill>
                <a:latin typeface="Monda"/>
                <a:ea typeface="Monda"/>
                <a:cs typeface="Monda"/>
                <a:sym typeface="Monda"/>
              </a:rPr>
              <a:t>Design and implement the proposed solution</a:t>
            </a:r>
          </a:p>
          <a:p>
            <a:pPr algn="l" marL="702450" indent="-351225" lvl="1">
              <a:lnSpc>
                <a:spcPts val="4555"/>
              </a:lnSpc>
              <a:buFont typeface="Arial"/>
              <a:buChar char="•"/>
            </a:pPr>
            <a:r>
              <a:rPr lang="en-US" sz="3253">
                <a:solidFill>
                  <a:srgbClr val="002B58"/>
                </a:solidFill>
                <a:latin typeface="Monda"/>
                <a:ea typeface="Monda"/>
                <a:cs typeface="Monda"/>
                <a:sym typeface="Monda"/>
              </a:rPr>
              <a:t>Test, evaluate, and refine the solution</a:t>
            </a:r>
          </a:p>
          <a:p>
            <a:pPr algn="l" marL="702450" indent="-351225" lvl="1">
              <a:lnSpc>
                <a:spcPts val="4555"/>
              </a:lnSpc>
              <a:buFont typeface="Arial"/>
              <a:buChar char="•"/>
            </a:pPr>
            <a:r>
              <a:rPr lang="en-US" sz="3253">
                <a:solidFill>
                  <a:srgbClr val="002B58"/>
                </a:solidFill>
                <a:latin typeface="Monda"/>
                <a:ea typeface="Monda"/>
                <a:cs typeface="Monda"/>
                <a:sym typeface="Monda"/>
              </a:rPr>
              <a:t>Document results and present outcomes</a:t>
            </a:r>
          </a:p>
          <a:p>
            <a:pPr algn="l">
              <a:lnSpc>
                <a:spcPts val="4555"/>
              </a:lnSpc>
            </a:pPr>
          </a:p>
        </p:txBody>
      </p:sp>
      <p:sp>
        <p:nvSpPr>
          <p:cNvPr name="TextBox 8" id="8"/>
          <p:cNvSpPr txBox="true"/>
          <p:nvPr/>
        </p:nvSpPr>
        <p:spPr>
          <a:xfrm rot="0">
            <a:off x="4307884" y="1748096"/>
            <a:ext cx="9672231"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METHODOLOGY</a:t>
            </a:r>
          </a:p>
        </p:txBody>
      </p:sp>
      <p:sp>
        <p:nvSpPr>
          <p:cNvPr name="Freeform 9" id="9"/>
          <p:cNvSpPr/>
          <p:nvPr/>
        </p:nvSpPr>
        <p:spPr>
          <a:xfrm flipH="false" flipV="false" rot="0">
            <a:off x="3464798" y="3427288"/>
            <a:ext cx="587071" cy="650760"/>
          </a:xfrm>
          <a:custGeom>
            <a:avLst/>
            <a:gdLst/>
            <a:ahLst/>
            <a:cxnLst/>
            <a:rect r="r" b="b" t="t" l="l"/>
            <a:pathLst>
              <a:path h="650760" w="587071">
                <a:moveTo>
                  <a:pt x="0" y="0"/>
                </a:moveTo>
                <a:lnTo>
                  <a:pt x="587072" y="0"/>
                </a:lnTo>
                <a:lnTo>
                  <a:pt x="587072" y="650760"/>
                </a:lnTo>
                <a:lnTo>
                  <a:pt x="0" y="65076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10" id="10"/>
          <p:cNvSpPr txBox="true"/>
          <p:nvPr/>
        </p:nvSpPr>
        <p:spPr>
          <a:xfrm rot="0">
            <a:off x="4249623" y="3260672"/>
            <a:ext cx="9086970" cy="879217"/>
          </a:xfrm>
          <a:prstGeom prst="rect">
            <a:avLst/>
          </a:prstGeom>
        </p:spPr>
        <p:txBody>
          <a:bodyPr anchor="t" rtlCol="false" tIns="0" lIns="0" bIns="0" rIns="0">
            <a:spAutoFit/>
          </a:bodyPr>
          <a:lstStyle/>
          <a:p>
            <a:pPr algn="l">
              <a:lnSpc>
                <a:spcPts val="7189"/>
              </a:lnSpc>
            </a:pPr>
            <a:r>
              <a:rPr lang="en-US" sz="5135" b="true">
                <a:solidFill>
                  <a:srgbClr val="002B58"/>
                </a:solidFill>
                <a:latin typeface="Monda Bold"/>
                <a:ea typeface="Monda Bold"/>
                <a:cs typeface="Monda Bold"/>
                <a:sym typeface="Monda Bold"/>
              </a:rPr>
              <a:t>RESEARCH APPROACH</a:t>
            </a:r>
          </a:p>
        </p:txBody>
      </p:sp>
      <p:sp>
        <p:nvSpPr>
          <p:cNvPr name="Freeform 11" id="11"/>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9"/>
            <a:stretch>
              <a:fillRect l="0" t="0" r="0" b="0"/>
            </a:stretch>
          </a:blipFill>
        </p:spPr>
      </p:sp>
      <p:sp>
        <p:nvSpPr>
          <p:cNvPr name="Freeform 12" id="12"/>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10"/>
            <a:stretch>
              <a:fillRect l="-1840" t="0" r="-834222"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1572889" y="4017672"/>
            <a:ext cx="9440874" cy="4177665"/>
          </a:xfrm>
          <a:prstGeom prst="rect">
            <a:avLst/>
          </a:prstGeom>
        </p:spPr>
        <p:txBody>
          <a:bodyPr anchor="t" rtlCol="false" tIns="0" lIns="0" bIns="0" rIns="0">
            <a:spAutoFit/>
          </a:bodyPr>
          <a:lstStyle/>
          <a:p>
            <a:pPr algn="l" marL="518160" indent="-259080" lvl="1">
              <a:lnSpc>
                <a:spcPts val="3359"/>
              </a:lnSpc>
              <a:buFont typeface="Arial"/>
              <a:buChar char="•"/>
            </a:pPr>
            <a:r>
              <a:rPr lang="en-US" sz="2400">
                <a:solidFill>
                  <a:srgbClr val="002B58"/>
                </a:solidFill>
                <a:latin typeface="Monda"/>
                <a:ea typeface="Monda"/>
                <a:cs typeface="Monda"/>
                <a:sym typeface="Monda"/>
              </a:rPr>
              <a:t>Developed a workable solution addressing the identified problem</a:t>
            </a:r>
          </a:p>
          <a:p>
            <a:pPr algn="l" marL="518160" indent="-259080" lvl="1">
              <a:lnSpc>
                <a:spcPts val="3359"/>
              </a:lnSpc>
              <a:buFont typeface="Arial"/>
              <a:buChar char="•"/>
            </a:pPr>
            <a:r>
              <a:rPr lang="en-US" sz="2400">
                <a:solidFill>
                  <a:srgbClr val="002B58"/>
                </a:solidFill>
                <a:latin typeface="Monda"/>
                <a:ea typeface="Monda"/>
                <a:cs typeface="Monda"/>
                <a:sym typeface="Monda"/>
              </a:rPr>
              <a:t>Achieved the defined project objectives successfully</a:t>
            </a:r>
          </a:p>
          <a:p>
            <a:pPr algn="l" marL="518160" indent="-259080" lvl="1">
              <a:lnSpc>
                <a:spcPts val="3359"/>
              </a:lnSpc>
              <a:buFont typeface="Arial"/>
              <a:buChar char="•"/>
            </a:pPr>
            <a:r>
              <a:rPr lang="en-US" sz="2400">
                <a:solidFill>
                  <a:srgbClr val="002B58"/>
                </a:solidFill>
                <a:latin typeface="Monda"/>
                <a:ea typeface="Monda"/>
                <a:cs typeface="Monda"/>
                <a:sym typeface="Monda"/>
              </a:rPr>
              <a:t>Improved efficiency, performance, or impact compared to existing approaches</a:t>
            </a:r>
          </a:p>
          <a:p>
            <a:pPr algn="l" marL="518160" indent="-259080" lvl="1">
              <a:lnSpc>
                <a:spcPts val="3359"/>
              </a:lnSpc>
              <a:buFont typeface="Arial"/>
              <a:buChar char="•"/>
            </a:pPr>
            <a:r>
              <a:rPr lang="en-US" sz="2400">
                <a:solidFill>
                  <a:srgbClr val="002B58"/>
                </a:solidFill>
                <a:latin typeface="Monda"/>
                <a:ea typeface="Monda"/>
                <a:cs typeface="Monda"/>
                <a:sym typeface="Monda"/>
              </a:rPr>
              <a:t>Validated the solution through testing, simulation, or demonstration</a:t>
            </a:r>
          </a:p>
          <a:p>
            <a:pPr algn="l" marL="518160" indent="-259080" lvl="1">
              <a:lnSpc>
                <a:spcPts val="3359"/>
              </a:lnSpc>
              <a:buFont typeface="Arial"/>
              <a:buChar char="•"/>
            </a:pPr>
            <a:r>
              <a:rPr lang="en-US" sz="2400">
                <a:solidFill>
                  <a:srgbClr val="002B58"/>
                </a:solidFill>
                <a:latin typeface="Monda"/>
                <a:ea typeface="Monda"/>
                <a:cs typeface="Monda"/>
                <a:sym typeface="Monda"/>
              </a:rPr>
              <a:t>Identified strengths and limitations of the proposed solution</a:t>
            </a:r>
          </a:p>
          <a:p>
            <a:pPr algn="l" marL="518160" indent="-259080" lvl="1">
              <a:lnSpc>
                <a:spcPts val="3359"/>
              </a:lnSpc>
              <a:buFont typeface="Arial"/>
              <a:buChar char="•"/>
            </a:pPr>
            <a:r>
              <a:rPr lang="en-US" sz="2400">
                <a:solidFill>
                  <a:srgbClr val="002B58"/>
                </a:solidFill>
                <a:latin typeface="Monda"/>
                <a:ea typeface="Monda"/>
                <a:cs typeface="Monda"/>
                <a:sym typeface="Monda"/>
              </a:rPr>
              <a:t>Generated insights for further improvement and future work</a:t>
            </a:r>
          </a:p>
          <a:p>
            <a:pPr algn="l">
              <a:lnSpc>
                <a:spcPts val="3359"/>
              </a:lnSpc>
            </a:pPr>
          </a:p>
        </p:txBody>
      </p:sp>
      <p:sp>
        <p:nvSpPr>
          <p:cNvPr name="TextBox 8" id="8"/>
          <p:cNvSpPr txBox="true"/>
          <p:nvPr/>
        </p:nvSpPr>
        <p:spPr>
          <a:xfrm rot="0">
            <a:off x="4307884" y="2151444"/>
            <a:ext cx="9672231"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RESULT</a:t>
            </a:r>
          </a:p>
        </p:txBody>
      </p:sp>
      <p:pic>
        <p:nvPicPr>
          <p:cNvPr name="Picture 9" id="9"/>
          <p:cNvPicPr>
            <a:picLocks noChangeAspect="true"/>
          </p:cNvPicPr>
          <p:nvPr/>
        </p:nvPicPr>
        <p:blipFill>
          <a:blip r:embed="rId7"/>
          <a:stretch>
            <a:fillRect/>
          </a:stretch>
        </p:blipFill>
        <p:spPr>
          <a:xfrm rot="0">
            <a:off x="11242190" y="3639977"/>
            <a:ext cx="5475852" cy="4830501"/>
          </a:xfrm>
          <a:prstGeom prst="rect">
            <a:avLst/>
          </a:prstGeom>
        </p:spPr>
      </p:pic>
      <p:sp>
        <p:nvSpPr>
          <p:cNvPr name="Freeform 10" id="10"/>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8"/>
            <a:stretch>
              <a:fillRect l="0" t="0" r="0" b="0"/>
            </a:stretch>
          </a:blipFill>
        </p:spPr>
      </p:sp>
      <p:sp>
        <p:nvSpPr>
          <p:cNvPr name="Freeform 11" id="11"/>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9"/>
            <a:stretch>
              <a:fillRect l="-1840" t="0" r="-834222"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600809" y="3239099"/>
            <a:ext cx="11699089" cy="6273165"/>
          </a:xfrm>
          <a:prstGeom prst="rect">
            <a:avLst/>
          </a:prstGeom>
        </p:spPr>
        <p:txBody>
          <a:bodyPr anchor="t" rtlCol="false" tIns="0" lIns="0" bIns="0" rIns="0">
            <a:spAutoFit/>
          </a:bodyPr>
          <a:lstStyle/>
          <a:p>
            <a:pPr algn="just" marL="518160" indent="-259080" lvl="1">
              <a:lnSpc>
                <a:spcPts val="3359"/>
              </a:lnSpc>
              <a:buFont typeface="Arial"/>
              <a:buChar char="•"/>
            </a:pPr>
            <a:r>
              <a:rPr lang="en-US" sz="2400">
                <a:solidFill>
                  <a:srgbClr val="002B58"/>
                </a:solidFill>
                <a:latin typeface="Monda"/>
                <a:ea typeface="Monda"/>
                <a:cs typeface="Monda"/>
                <a:sym typeface="Monda"/>
              </a:rPr>
              <a:t>Value Proposition: Affordable and effective solution addressing a real-world problem</a:t>
            </a:r>
          </a:p>
          <a:p>
            <a:pPr algn="just" marL="518160" indent="-259080" lvl="1">
              <a:lnSpc>
                <a:spcPts val="3359"/>
              </a:lnSpc>
              <a:buFont typeface="Arial"/>
              <a:buChar char="•"/>
            </a:pPr>
            <a:r>
              <a:rPr lang="en-US" sz="2400">
                <a:solidFill>
                  <a:srgbClr val="002B58"/>
                </a:solidFill>
                <a:latin typeface="Monda"/>
                <a:ea typeface="Monda"/>
                <a:cs typeface="Monda"/>
                <a:sym typeface="Monda"/>
              </a:rPr>
              <a:t>Target Customers: Individuals, institutions, or industries relevant to the problem domain</a:t>
            </a:r>
          </a:p>
          <a:p>
            <a:pPr algn="just" marL="518160" indent="-259080" lvl="1">
              <a:lnSpc>
                <a:spcPts val="3359"/>
              </a:lnSpc>
              <a:buFont typeface="Arial"/>
              <a:buChar char="•"/>
            </a:pPr>
            <a:r>
              <a:rPr lang="en-US" sz="2400">
                <a:solidFill>
                  <a:srgbClr val="002B58"/>
                </a:solidFill>
                <a:latin typeface="Monda"/>
                <a:ea typeface="Monda"/>
                <a:cs typeface="Monda"/>
                <a:sym typeface="Monda"/>
              </a:rPr>
              <a:t>Revenue Model: Product sales, service charges, subscriptions, or licensing</a:t>
            </a:r>
          </a:p>
          <a:p>
            <a:pPr algn="just" marL="518160" indent="-259080" lvl="1">
              <a:lnSpc>
                <a:spcPts val="3359"/>
              </a:lnSpc>
              <a:buFont typeface="Arial"/>
              <a:buChar char="•"/>
            </a:pPr>
            <a:r>
              <a:rPr lang="en-US" sz="2400">
                <a:solidFill>
                  <a:srgbClr val="002B58"/>
                </a:solidFill>
                <a:latin typeface="Monda"/>
                <a:ea typeface="Monda"/>
                <a:cs typeface="Monda"/>
                <a:sym typeface="Monda"/>
              </a:rPr>
              <a:t>Cost Components:</a:t>
            </a:r>
          </a:p>
          <a:p>
            <a:pPr algn="just" marL="518160" indent="-259080" lvl="1">
              <a:lnSpc>
                <a:spcPts val="3359"/>
              </a:lnSpc>
              <a:buFont typeface="Arial"/>
              <a:buChar char="•"/>
            </a:pPr>
            <a:r>
              <a:rPr lang="en-US" sz="2400">
                <a:solidFill>
                  <a:srgbClr val="002B58"/>
                </a:solidFill>
                <a:latin typeface="Monda"/>
                <a:ea typeface="Monda"/>
                <a:cs typeface="Monda"/>
                <a:sym typeface="Monda"/>
              </a:rPr>
              <a:t>Product development and design</a:t>
            </a:r>
          </a:p>
          <a:p>
            <a:pPr algn="just" marL="518160" indent="-259080" lvl="1">
              <a:lnSpc>
                <a:spcPts val="3359"/>
              </a:lnSpc>
              <a:buFont typeface="Arial"/>
              <a:buChar char="•"/>
            </a:pPr>
            <a:r>
              <a:rPr lang="en-US" sz="2400">
                <a:solidFill>
                  <a:srgbClr val="002B58"/>
                </a:solidFill>
                <a:latin typeface="Monda"/>
                <a:ea typeface="Monda"/>
                <a:cs typeface="Monda"/>
                <a:sym typeface="Monda"/>
              </a:rPr>
              <a:t>Raw materials / software tools</a:t>
            </a:r>
          </a:p>
          <a:p>
            <a:pPr algn="just" marL="518160" indent="-259080" lvl="1">
              <a:lnSpc>
                <a:spcPts val="3359"/>
              </a:lnSpc>
              <a:buFont typeface="Arial"/>
              <a:buChar char="•"/>
            </a:pPr>
            <a:r>
              <a:rPr lang="en-US" sz="2400">
                <a:solidFill>
                  <a:srgbClr val="002B58"/>
                </a:solidFill>
                <a:latin typeface="Monda"/>
                <a:ea typeface="Monda"/>
                <a:cs typeface="Monda"/>
                <a:sym typeface="Monda"/>
              </a:rPr>
              <a:t>Manufacturing or deployment</a:t>
            </a:r>
          </a:p>
          <a:p>
            <a:pPr algn="just" marL="518160" indent="-259080" lvl="1">
              <a:lnSpc>
                <a:spcPts val="3359"/>
              </a:lnSpc>
              <a:buFont typeface="Arial"/>
              <a:buChar char="•"/>
            </a:pPr>
            <a:r>
              <a:rPr lang="en-US" sz="2400">
                <a:solidFill>
                  <a:srgbClr val="002B58"/>
                </a:solidFill>
                <a:latin typeface="Monda"/>
                <a:ea typeface="Monda"/>
                <a:cs typeface="Monda"/>
                <a:sym typeface="Monda"/>
              </a:rPr>
              <a:t>Operations and maintenance</a:t>
            </a:r>
          </a:p>
          <a:p>
            <a:pPr algn="just" marL="518160" indent="-259080" lvl="1">
              <a:lnSpc>
                <a:spcPts val="3359"/>
              </a:lnSpc>
              <a:buFont typeface="Arial"/>
              <a:buChar char="•"/>
            </a:pPr>
            <a:r>
              <a:rPr lang="en-US" sz="2400">
                <a:solidFill>
                  <a:srgbClr val="002B58"/>
                </a:solidFill>
                <a:latin typeface="Monda"/>
                <a:ea typeface="Monda"/>
                <a:cs typeface="Monda"/>
                <a:sym typeface="Monda"/>
              </a:rPr>
              <a:t>Marketing and distribution</a:t>
            </a:r>
          </a:p>
          <a:p>
            <a:pPr algn="just" marL="518160" indent="-259080" lvl="1">
              <a:lnSpc>
                <a:spcPts val="3359"/>
              </a:lnSpc>
              <a:buFont typeface="Arial"/>
              <a:buChar char="•"/>
            </a:pPr>
            <a:r>
              <a:rPr lang="en-US" sz="2400">
                <a:solidFill>
                  <a:srgbClr val="002B58"/>
                </a:solidFill>
                <a:latin typeface="Monda"/>
                <a:ea typeface="Monda"/>
                <a:cs typeface="Monda"/>
                <a:sym typeface="Monda"/>
              </a:rPr>
              <a:t>Pricing Strategy: Competitive pricing with cost recovery and profit margin</a:t>
            </a:r>
          </a:p>
          <a:p>
            <a:pPr algn="just" marL="518160" indent="-259080" lvl="1">
              <a:lnSpc>
                <a:spcPts val="3359"/>
              </a:lnSpc>
              <a:buFont typeface="Arial"/>
              <a:buChar char="•"/>
            </a:pPr>
            <a:r>
              <a:rPr lang="en-US" sz="2400">
                <a:solidFill>
                  <a:srgbClr val="002B58"/>
                </a:solidFill>
                <a:latin typeface="Monda"/>
                <a:ea typeface="Monda"/>
                <a:cs typeface="Monda"/>
                <a:sym typeface="Monda"/>
              </a:rPr>
              <a:t>Break-even Outlook: Achievable through scale and optimized operations</a:t>
            </a:r>
          </a:p>
          <a:p>
            <a:pPr algn="just" marL="518160" indent="-259080" lvl="1">
              <a:lnSpc>
                <a:spcPts val="3359"/>
              </a:lnSpc>
              <a:buFont typeface="Arial"/>
              <a:buChar char="•"/>
            </a:pPr>
            <a:r>
              <a:rPr lang="en-US" sz="2400">
                <a:solidFill>
                  <a:srgbClr val="002B58"/>
                </a:solidFill>
                <a:latin typeface="Monda"/>
                <a:ea typeface="Monda"/>
                <a:cs typeface="Monda"/>
                <a:sym typeface="Monda"/>
              </a:rPr>
              <a:t>Scalability: Cost per unit reduces with increased production or adoption</a:t>
            </a:r>
          </a:p>
          <a:p>
            <a:pPr algn="just">
              <a:lnSpc>
                <a:spcPts val="3359"/>
              </a:lnSpc>
            </a:pPr>
          </a:p>
        </p:txBody>
      </p:sp>
      <p:sp>
        <p:nvSpPr>
          <p:cNvPr name="TextBox 8" id="8"/>
          <p:cNvSpPr txBox="true"/>
          <p:nvPr/>
        </p:nvSpPr>
        <p:spPr>
          <a:xfrm rot="0">
            <a:off x="3131448" y="1511028"/>
            <a:ext cx="14283659"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BUSINESS MODEL &amp; COST</a:t>
            </a:r>
          </a:p>
        </p:txBody>
      </p:sp>
      <p:sp>
        <p:nvSpPr>
          <p:cNvPr name="Freeform 9" id="9"/>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7"/>
            <a:stretch>
              <a:fillRect l="0" t="0" r="0" b="0"/>
            </a:stretch>
          </a:blipFill>
        </p:spPr>
      </p:sp>
      <p:sp>
        <p:nvSpPr>
          <p:cNvPr name="Freeform 10" id="10"/>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8"/>
            <a:stretch>
              <a:fillRect l="-1840" t="0" r="-834222"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294456" y="3809327"/>
            <a:ext cx="11699089" cy="5689509"/>
          </a:xfrm>
          <a:prstGeom prst="rect">
            <a:avLst/>
          </a:prstGeom>
        </p:spPr>
        <p:txBody>
          <a:bodyPr anchor="t" rtlCol="false" tIns="0" lIns="0" bIns="0" rIns="0">
            <a:spAutoFit/>
          </a:bodyPr>
          <a:lstStyle/>
          <a:p>
            <a:pPr algn="l" marL="702450" indent="-351225" lvl="1">
              <a:lnSpc>
                <a:spcPts val="4555"/>
              </a:lnSpc>
              <a:buFont typeface="Arial"/>
              <a:buChar char="•"/>
            </a:pPr>
            <a:r>
              <a:rPr lang="en-US" sz="3253">
                <a:solidFill>
                  <a:srgbClr val="002B58"/>
                </a:solidFill>
                <a:latin typeface="Monda"/>
                <a:ea typeface="Monda"/>
                <a:cs typeface="Monda"/>
                <a:sym typeface="Monda"/>
              </a:rPr>
              <a:t>The project successfully addressed the defined problem statement</a:t>
            </a:r>
          </a:p>
          <a:p>
            <a:pPr algn="l" marL="702450" indent="-351225" lvl="1">
              <a:lnSpc>
                <a:spcPts val="4555"/>
              </a:lnSpc>
              <a:buFont typeface="Arial"/>
              <a:buChar char="•"/>
            </a:pPr>
            <a:r>
              <a:rPr lang="en-US" sz="3253">
                <a:solidFill>
                  <a:srgbClr val="002B58"/>
                </a:solidFill>
                <a:latin typeface="Monda"/>
                <a:ea typeface="Monda"/>
                <a:cs typeface="Monda"/>
                <a:sym typeface="Monda"/>
              </a:rPr>
              <a:t>A feasible and innovative solution was developed and demonstrated</a:t>
            </a:r>
          </a:p>
          <a:p>
            <a:pPr algn="l" marL="702450" indent="-351225" lvl="1">
              <a:lnSpc>
                <a:spcPts val="4555"/>
              </a:lnSpc>
              <a:buFont typeface="Arial"/>
              <a:buChar char="•"/>
            </a:pPr>
            <a:r>
              <a:rPr lang="en-US" sz="3253">
                <a:solidFill>
                  <a:srgbClr val="002B58"/>
                </a:solidFill>
                <a:latin typeface="Monda"/>
                <a:ea typeface="Monda"/>
                <a:cs typeface="Monda"/>
                <a:sym typeface="Monda"/>
              </a:rPr>
              <a:t>The objectives of the project were achieved effectively</a:t>
            </a:r>
          </a:p>
          <a:p>
            <a:pPr algn="l" marL="702450" indent="-351225" lvl="1">
              <a:lnSpc>
                <a:spcPts val="4555"/>
              </a:lnSpc>
              <a:buFont typeface="Arial"/>
              <a:buChar char="•"/>
            </a:pPr>
            <a:r>
              <a:rPr lang="en-US" sz="3253">
                <a:solidFill>
                  <a:srgbClr val="002B58"/>
                </a:solidFill>
                <a:latin typeface="Monda"/>
                <a:ea typeface="Monda"/>
                <a:cs typeface="Monda"/>
                <a:sym typeface="Monda"/>
              </a:rPr>
              <a:t>The proposed approach shows potential for real-world application</a:t>
            </a:r>
          </a:p>
          <a:p>
            <a:pPr algn="l" marL="702450" indent="-351225" lvl="1">
              <a:lnSpc>
                <a:spcPts val="4555"/>
              </a:lnSpc>
              <a:buFont typeface="Arial"/>
              <a:buChar char="•"/>
            </a:pPr>
            <a:r>
              <a:rPr lang="en-US" sz="3253">
                <a:solidFill>
                  <a:srgbClr val="002B58"/>
                </a:solidFill>
                <a:latin typeface="Monda"/>
                <a:ea typeface="Monda"/>
                <a:cs typeface="Monda"/>
                <a:sym typeface="Monda"/>
              </a:rPr>
              <a:t>Further improvements and scaling can enhance impact and sustainability</a:t>
            </a:r>
          </a:p>
          <a:p>
            <a:pPr algn="ctr">
              <a:lnSpc>
                <a:spcPts val="4555"/>
              </a:lnSpc>
            </a:pPr>
          </a:p>
        </p:txBody>
      </p:sp>
      <p:sp>
        <p:nvSpPr>
          <p:cNvPr name="TextBox 8" id="8"/>
          <p:cNvSpPr txBox="true"/>
          <p:nvPr/>
        </p:nvSpPr>
        <p:spPr>
          <a:xfrm rot="0">
            <a:off x="4307884" y="2120443"/>
            <a:ext cx="9672231"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CONCLUSION</a:t>
            </a:r>
          </a:p>
        </p:txBody>
      </p:sp>
      <p:sp>
        <p:nvSpPr>
          <p:cNvPr name="Freeform 9" id="9"/>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7"/>
            <a:stretch>
              <a:fillRect l="0" t="0" r="0" b="0"/>
            </a:stretch>
          </a:blipFill>
        </p:spPr>
      </p:sp>
      <p:sp>
        <p:nvSpPr>
          <p:cNvPr name="Freeform 10" id="10"/>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8"/>
            <a:stretch>
              <a:fillRect l="-1840" t="0" r="-834222"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744475" y="1636727"/>
            <a:ext cx="15057605"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TEAM MEMBERS DETAILS</a:t>
            </a:r>
          </a:p>
        </p:txBody>
      </p:sp>
      <p:sp>
        <p:nvSpPr>
          <p:cNvPr name="Freeform 8" id="8"/>
          <p:cNvSpPr/>
          <p:nvPr/>
        </p:nvSpPr>
        <p:spPr>
          <a:xfrm flipH="false" flipV="false" rot="0">
            <a:off x="8014722" y="192972"/>
            <a:ext cx="6725310" cy="1286216"/>
          </a:xfrm>
          <a:custGeom>
            <a:avLst/>
            <a:gdLst/>
            <a:ahLst/>
            <a:cxnLst/>
            <a:rect r="r" b="b" t="t" l="l"/>
            <a:pathLst>
              <a:path h="1286216" w="6725310">
                <a:moveTo>
                  <a:pt x="0" y="0"/>
                </a:moveTo>
                <a:lnTo>
                  <a:pt x="6725310" y="0"/>
                </a:lnTo>
                <a:lnTo>
                  <a:pt x="6725310" y="1286215"/>
                </a:lnTo>
                <a:lnTo>
                  <a:pt x="0" y="1286215"/>
                </a:lnTo>
                <a:lnTo>
                  <a:pt x="0" y="0"/>
                </a:lnTo>
                <a:close/>
              </a:path>
            </a:pathLst>
          </a:custGeom>
          <a:blipFill>
            <a:blip r:embed="rId7"/>
            <a:stretch>
              <a:fillRect l="0" t="0" r="0" b="0"/>
            </a:stretch>
          </a:blipFill>
        </p:spPr>
      </p:sp>
      <p:sp>
        <p:nvSpPr>
          <p:cNvPr name="Freeform 9" id="9"/>
          <p:cNvSpPr/>
          <p:nvPr/>
        </p:nvSpPr>
        <p:spPr>
          <a:xfrm flipH="false" flipV="false" rot="0">
            <a:off x="5799084" y="0"/>
            <a:ext cx="1359331" cy="1479187"/>
          </a:xfrm>
          <a:custGeom>
            <a:avLst/>
            <a:gdLst/>
            <a:ahLst/>
            <a:cxnLst/>
            <a:rect r="r" b="b" t="t" l="l"/>
            <a:pathLst>
              <a:path h="1479187" w="1359331">
                <a:moveTo>
                  <a:pt x="0" y="0"/>
                </a:moveTo>
                <a:lnTo>
                  <a:pt x="1359331" y="0"/>
                </a:lnTo>
                <a:lnTo>
                  <a:pt x="1359331" y="1479187"/>
                </a:lnTo>
                <a:lnTo>
                  <a:pt x="0" y="1479187"/>
                </a:lnTo>
                <a:lnTo>
                  <a:pt x="0" y="0"/>
                </a:lnTo>
                <a:close/>
              </a:path>
            </a:pathLst>
          </a:custGeom>
          <a:blipFill>
            <a:blip r:embed="rId8"/>
            <a:stretch>
              <a:fillRect l="-1840" t="0" r="-834222" b="0"/>
            </a:stretch>
          </a:blipFill>
        </p:spPr>
      </p:sp>
      <p:sp>
        <p:nvSpPr>
          <p:cNvPr name="TextBox 10" id="10"/>
          <p:cNvSpPr txBox="true"/>
          <p:nvPr/>
        </p:nvSpPr>
        <p:spPr>
          <a:xfrm rot="0">
            <a:off x="1254080" y="3848381"/>
            <a:ext cx="5904336" cy="1663065"/>
          </a:xfrm>
          <a:prstGeom prst="rect">
            <a:avLst/>
          </a:prstGeom>
        </p:spPr>
        <p:txBody>
          <a:bodyPr anchor="t" rtlCol="false" tIns="0" lIns="0" bIns="0" rIns="0">
            <a:spAutoFit/>
          </a:bodyPr>
          <a:lstStyle/>
          <a:p>
            <a:pPr algn="l">
              <a:lnSpc>
                <a:spcPts val="3359"/>
              </a:lnSpc>
            </a:pPr>
            <a:r>
              <a:rPr lang="en-US" sz="2400" b="true">
                <a:solidFill>
                  <a:srgbClr val="002B58"/>
                </a:solidFill>
                <a:latin typeface="Monda Bold"/>
                <a:ea typeface="Monda Bold"/>
                <a:cs typeface="Monda Bold"/>
                <a:sym typeface="Monda Bold"/>
              </a:rPr>
              <a:t>LEADER: </a:t>
            </a:r>
          </a:p>
          <a:p>
            <a:pPr algn="l">
              <a:lnSpc>
                <a:spcPts val="3359"/>
              </a:lnSpc>
            </a:pPr>
            <a:r>
              <a:rPr lang="en-US" sz="2400" b="true">
                <a:solidFill>
                  <a:srgbClr val="002B58"/>
                </a:solidFill>
                <a:latin typeface="Monda Bold"/>
                <a:ea typeface="Monda Bold"/>
                <a:cs typeface="Monda Bold"/>
                <a:sym typeface="Monda Bold"/>
              </a:rPr>
              <a:t>SEM:</a:t>
            </a:r>
          </a:p>
          <a:p>
            <a:pPr algn="l">
              <a:lnSpc>
                <a:spcPts val="3359"/>
              </a:lnSpc>
            </a:pPr>
            <a:r>
              <a:rPr lang="en-US" sz="2400" b="true">
                <a:solidFill>
                  <a:srgbClr val="002B58"/>
                </a:solidFill>
                <a:latin typeface="Monda Bold"/>
                <a:ea typeface="Monda Bold"/>
                <a:cs typeface="Monda Bold"/>
                <a:sym typeface="Monda Bold"/>
              </a:rPr>
              <a:t>DEPARTMENT:</a:t>
            </a:r>
          </a:p>
          <a:p>
            <a:pPr algn="l">
              <a:lnSpc>
                <a:spcPts val="3359"/>
              </a:lnSpc>
            </a:pPr>
            <a:r>
              <a:rPr lang="en-US" sz="2400" b="true">
                <a:solidFill>
                  <a:srgbClr val="002B58"/>
                </a:solidFill>
                <a:latin typeface="Monda Bold"/>
                <a:ea typeface="Monda Bold"/>
                <a:cs typeface="Monda Bold"/>
                <a:sym typeface="Monda Bold"/>
              </a:rPr>
              <a:t>YEAR:</a:t>
            </a:r>
          </a:p>
        </p:txBody>
      </p:sp>
      <p:sp>
        <p:nvSpPr>
          <p:cNvPr name="TextBox 11" id="11"/>
          <p:cNvSpPr txBox="true"/>
          <p:nvPr/>
        </p:nvSpPr>
        <p:spPr>
          <a:xfrm rot="0">
            <a:off x="9500664" y="3726675"/>
            <a:ext cx="5904336" cy="1663065"/>
          </a:xfrm>
          <a:prstGeom prst="rect">
            <a:avLst/>
          </a:prstGeom>
        </p:spPr>
        <p:txBody>
          <a:bodyPr anchor="t" rtlCol="false" tIns="0" lIns="0" bIns="0" rIns="0">
            <a:spAutoFit/>
          </a:bodyPr>
          <a:lstStyle/>
          <a:p>
            <a:pPr algn="l">
              <a:lnSpc>
                <a:spcPts val="3359"/>
              </a:lnSpc>
            </a:pPr>
            <a:r>
              <a:rPr lang="en-US" sz="2400" b="true">
                <a:solidFill>
                  <a:srgbClr val="002B58"/>
                </a:solidFill>
                <a:latin typeface="Monda Bold"/>
                <a:ea typeface="Monda Bold"/>
                <a:cs typeface="Monda Bold"/>
                <a:sym typeface="Monda Bold"/>
              </a:rPr>
              <a:t>MEMBER 1: </a:t>
            </a:r>
          </a:p>
          <a:p>
            <a:pPr algn="l">
              <a:lnSpc>
                <a:spcPts val="3359"/>
              </a:lnSpc>
            </a:pPr>
            <a:r>
              <a:rPr lang="en-US" sz="2400" b="true">
                <a:solidFill>
                  <a:srgbClr val="002B58"/>
                </a:solidFill>
                <a:latin typeface="Monda Bold"/>
                <a:ea typeface="Monda Bold"/>
                <a:cs typeface="Monda Bold"/>
                <a:sym typeface="Monda Bold"/>
              </a:rPr>
              <a:t>SEM:</a:t>
            </a:r>
          </a:p>
          <a:p>
            <a:pPr algn="l">
              <a:lnSpc>
                <a:spcPts val="3359"/>
              </a:lnSpc>
            </a:pPr>
            <a:r>
              <a:rPr lang="en-US" sz="2400" b="true">
                <a:solidFill>
                  <a:srgbClr val="002B58"/>
                </a:solidFill>
                <a:latin typeface="Monda Bold"/>
                <a:ea typeface="Monda Bold"/>
                <a:cs typeface="Monda Bold"/>
                <a:sym typeface="Monda Bold"/>
              </a:rPr>
              <a:t>DEPARTMENT:</a:t>
            </a:r>
          </a:p>
          <a:p>
            <a:pPr algn="l">
              <a:lnSpc>
                <a:spcPts val="3359"/>
              </a:lnSpc>
            </a:pPr>
            <a:r>
              <a:rPr lang="en-US" sz="2400" b="true">
                <a:solidFill>
                  <a:srgbClr val="002B58"/>
                </a:solidFill>
                <a:latin typeface="Monda Bold"/>
                <a:ea typeface="Monda Bold"/>
                <a:cs typeface="Monda Bold"/>
                <a:sym typeface="Monda Bold"/>
              </a:rPr>
              <a:t>YEAR:</a:t>
            </a:r>
          </a:p>
        </p:txBody>
      </p:sp>
      <p:sp>
        <p:nvSpPr>
          <p:cNvPr name="TextBox 12" id="12"/>
          <p:cNvSpPr txBox="true"/>
          <p:nvPr/>
        </p:nvSpPr>
        <p:spPr>
          <a:xfrm rot="0">
            <a:off x="1254080" y="6349646"/>
            <a:ext cx="5904336" cy="1663065"/>
          </a:xfrm>
          <a:prstGeom prst="rect">
            <a:avLst/>
          </a:prstGeom>
        </p:spPr>
        <p:txBody>
          <a:bodyPr anchor="t" rtlCol="false" tIns="0" lIns="0" bIns="0" rIns="0">
            <a:spAutoFit/>
          </a:bodyPr>
          <a:lstStyle/>
          <a:p>
            <a:pPr algn="l">
              <a:lnSpc>
                <a:spcPts val="3359"/>
              </a:lnSpc>
            </a:pPr>
            <a:r>
              <a:rPr lang="en-US" sz="2400" b="true">
                <a:solidFill>
                  <a:srgbClr val="002B58"/>
                </a:solidFill>
                <a:latin typeface="Monda Bold"/>
                <a:ea typeface="Monda Bold"/>
                <a:cs typeface="Monda Bold"/>
                <a:sym typeface="Monda Bold"/>
              </a:rPr>
              <a:t>MEMBER 2: </a:t>
            </a:r>
          </a:p>
          <a:p>
            <a:pPr algn="l">
              <a:lnSpc>
                <a:spcPts val="3359"/>
              </a:lnSpc>
            </a:pPr>
            <a:r>
              <a:rPr lang="en-US" sz="2400" b="true">
                <a:solidFill>
                  <a:srgbClr val="002B58"/>
                </a:solidFill>
                <a:latin typeface="Monda Bold"/>
                <a:ea typeface="Monda Bold"/>
                <a:cs typeface="Monda Bold"/>
                <a:sym typeface="Monda Bold"/>
              </a:rPr>
              <a:t>SEM:</a:t>
            </a:r>
          </a:p>
          <a:p>
            <a:pPr algn="l">
              <a:lnSpc>
                <a:spcPts val="3359"/>
              </a:lnSpc>
            </a:pPr>
            <a:r>
              <a:rPr lang="en-US" sz="2400" b="true">
                <a:solidFill>
                  <a:srgbClr val="002B58"/>
                </a:solidFill>
                <a:latin typeface="Monda Bold"/>
                <a:ea typeface="Monda Bold"/>
                <a:cs typeface="Monda Bold"/>
                <a:sym typeface="Monda Bold"/>
              </a:rPr>
              <a:t>DEPARTMENT:</a:t>
            </a:r>
          </a:p>
          <a:p>
            <a:pPr algn="l">
              <a:lnSpc>
                <a:spcPts val="3359"/>
              </a:lnSpc>
            </a:pPr>
            <a:r>
              <a:rPr lang="en-US" sz="2400" b="true">
                <a:solidFill>
                  <a:srgbClr val="002B58"/>
                </a:solidFill>
                <a:latin typeface="Monda Bold"/>
                <a:ea typeface="Monda Bold"/>
                <a:cs typeface="Monda Bold"/>
                <a:sym typeface="Monda Bold"/>
              </a:rPr>
              <a:t>YEAR:</a:t>
            </a:r>
          </a:p>
        </p:txBody>
      </p:sp>
      <p:sp>
        <p:nvSpPr>
          <p:cNvPr name="TextBox 13" id="13"/>
          <p:cNvSpPr txBox="true"/>
          <p:nvPr/>
        </p:nvSpPr>
        <p:spPr>
          <a:xfrm rot="0">
            <a:off x="9500664" y="6351092"/>
            <a:ext cx="5904336" cy="1663065"/>
          </a:xfrm>
          <a:prstGeom prst="rect">
            <a:avLst/>
          </a:prstGeom>
        </p:spPr>
        <p:txBody>
          <a:bodyPr anchor="t" rtlCol="false" tIns="0" lIns="0" bIns="0" rIns="0">
            <a:spAutoFit/>
          </a:bodyPr>
          <a:lstStyle/>
          <a:p>
            <a:pPr algn="l">
              <a:lnSpc>
                <a:spcPts val="3359"/>
              </a:lnSpc>
            </a:pPr>
            <a:r>
              <a:rPr lang="en-US" sz="2400" b="true">
                <a:solidFill>
                  <a:srgbClr val="002B58"/>
                </a:solidFill>
                <a:latin typeface="Monda Bold"/>
                <a:ea typeface="Monda Bold"/>
                <a:cs typeface="Monda Bold"/>
                <a:sym typeface="Monda Bold"/>
              </a:rPr>
              <a:t>MENTOR: </a:t>
            </a:r>
          </a:p>
          <a:p>
            <a:pPr algn="l">
              <a:lnSpc>
                <a:spcPts val="3359"/>
              </a:lnSpc>
            </a:pPr>
            <a:r>
              <a:rPr lang="en-US" sz="2400" b="true">
                <a:solidFill>
                  <a:srgbClr val="002B58"/>
                </a:solidFill>
                <a:latin typeface="Monda Bold"/>
                <a:ea typeface="Monda Bold"/>
                <a:cs typeface="Monda Bold"/>
                <a:sym typeface="Monda Bold"/>
              </a:rPr>
              <a:t>DESIGNATION:</a:t>
            </a:r>
          </a:p>
          <a:p>
            <a:pPr algn="l">
              <a:lnSpc>
                <a:spcPts val="3359"/>
              </a:lnSpc>
            </a:pPr>
            <a:r>
              <a:rPr lang="en-US" sz="2400" b="true">
                <a:solidFill>
                  <a:srgbClr val="002B58"/>
                </a:solidFill>
                <a:latin typeface="Monda Bold"/>
                <a:ea typeface="Monda Bold"/>
                <a:cs typeface="Monda Bold"/>
                <a:sym typeface="Monda Bold"/>
              </a:rPr>
              <a:t>DEPARTMENT:</a:t>
            </a:r>
          </a:p>
          <a:p>
            <a:pPr algn="l">
              <a:lnSpc>
                <a:spcPts val="3359"/>
              </a:lnSpc>
            </a:pPr>
            <a:r>
              <a:rPr lang="en-US" sz="2400" b="true">
                <a:solidFill>
                  <a:srgbClr val="002B58"/>
                </a:solidFill>
                <a:latin typeface="Monda Bold"/>
                <a:ea typeface="Monda Bold"/>
                <a:cs typeface="Monda Bold"/>
                <a:sym typeface="Monda Bold"/>
              </a:rPr>
              <a:t>COLLEGE / INDUSTRY NAME:</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743480" y="4136923"/>
            <a:ext cx="12801040" cy="1813128"/>
          </a:xfrm>
          <a:prstGeom prst="rect">
            <a:avLst/>
          </a:prstGeom>
        </p:spPr>
        <p:txBody>
          <a:bodyPr anchor="t" rtlCol="false" tIns="0" lIns="0" bIns="0" rIns="0">
            <a:spAutoFit/>
          </a:bodyPr>
          <a:lstStyle/>
          <a:p>
            <a:pPr algn="ctr">
              <a:lnSpc>
                <a:spcPts val="14887"/>
              </a:lnSpc>
            </a:pPr>
            <a:r>
              <a:rPr lang="en-US" b="true" sz="10634">
                <a:solidFill>
                  <a:srgbClr val="002B58"/>
                </a:solidFill>
                <a:latin typeface="Monda Bold"/>
                <a:ea typeface="Monda Bold"/>
                <a:cs typeface="Monda Bold"/>
                <a:sym typeface="Monda Bold"/>
              </a:rPr>
              <a:t>THANK YOU</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DAHAXQzu0Nw</dc:identifier>
  <dcterms:modified xsi:type="dcterms:W3CDTF">2011-08-01T06:04:30Z</dcterms:modified>
  <cp:revision>1</cp:revision>
  <dc:title>Blue Modern Elegant Presentation</dc:title>
</cp:coreProperties>
</file>